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453" r:id="rId3"/>
    <p:sldId id="455" r:id="rId4"/>
    <p:sldId id="454" r:id="rId5"/>
    <p:sldId id="456" r:id="rId6"/>
    <p:sldId id="457" r:id="rId7"/>
    <p:sldId id="458" r:id="rId8"/>
    <p:sldId id="459" r:id="rId9"/>
    <p:sldId id="460" r:id="rId10"/>
    <p:sldId id="502" r:id="rId11"/>
    <p:sldId id="503" r:id="rId12"/>
    <p:sldId id="504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87" r:id="rId40"/>
    <p:sldId id="488" r:id="rId41"/>
    <p:sldId id="505" r:id="rId42"/>
    <p:sldId id="506" r:id="rId43"/>
    <p:sldId id="509" r:id="rId44"/>
    <p:sldId id="489" r:id="rId45"/>
    <p:sldId id="490" r:id="rId46"/>
    <p:sldId id="493" r:id="rId47"/>
    <p:sldId id="511" r:id="rId48"/>
    <p:sldId id="512" r:id="rId49"/>
    <p:sldId id="513" r:id="rId50"/>
    <p:sldId id="495" r:id="rId51"/>
    <p:sldId id="496" r:id="rId52"/>
    <p:sldId id="497" r:id="rId53"/>
    <p:sldId id="499" r:id="rId54"/>
    <p:sldId id="500" r:id="rId55"/>
    <p:sldId id="514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Functions" id="{E62E72CC-21EE-4242-933D-F63A61555FC9}">
          <p14:sldIdLst>
            <p14:sldId id="456"/>
            <p14:sldId id="457"/>
            <p14:sldId id="458"/>
            <p14:sldId id="459"/>
            <p14:sldId id="460"/>
            <p14:sldId id="502"/>
            <p14:sldId id="503"/>
            <p14:sldId id="504"/>
          </p14:sldIdLst>
        </p14:section>
        <p14:section name="Transactions" id="{A1949474-4747-4B49-92DB-B9C91D9DA736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Stored Procedures" id="{9B223023-437F-44BD-AE05-7AB81D7541EC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505"/>
            <p14:sldId id="506"/>
            <p14:sldId id="509"/>
          </p14:sldIdLst>
        </p14:section>
        <p14:section name="Triggers" id="{F00667B4-EB87-4C3A-9472-11484BC77BE2}">
          <p14:sldIdLst>
            <p14:sldId id="489"/>
            <p14:sldId id="490"/>
            <p14:sldId id="493"/>
            <p14:sldId id="511"/>
            <p14:sldId id="512"/>
            <p14:sldId id="513"/>
            <p14:sldId id="495"/>
            <p14:sldId id="496"/>
          </p14:sldIdLst>
        </p14:section>
        <p14:section name="Summary" id="{74E48815-88DC-41B3-A7D7-FC3F3F742483}">
          <p14:sldIdLst>
            <p14:sldId id="497"/>
            <p14:sldId id="499"/>
            <p14:sldId id="500"/>
            <p14:sldId id="5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78044" autoAdjust="0"/>
  </p:normalViewPr>
  <p:slideViewPr>
    <p:cSldViewPr>
      <p:cViewPr varScale="1">
        <p:scale>
          <a:sx n="68" d="100"/>
          <a:sy n="68" d="100"/>
        </p:scale>
        <p:origin x="90" y="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3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9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2/7/2017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17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387834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43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A168B-E675-4B5B-A100-7BE280D1D07A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5885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77010-E72C-43E2-A3EA-4608701522CE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162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8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40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41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42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54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28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43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32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3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1667F-FAB2-418B-BA59-74B4D39CAB61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0720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35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16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0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6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9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4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3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2#1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judge.softuni.bg/Contests/Practice/Index/302#1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3.png"/><Relationship Id="rId7" Type="http://schemas.openxmlformats.org/officeDocument/2006/relationships/image" Target="../media/image4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7.png"/><Relationship Id="rId14" Type="http://schemas.openxmlformats.org/officeDocument/2006/relationships/hyperlink" Target="http://www.infragistics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399"/>
            <a:ext cx="7162799" cy="2058235"/>
          </a:xfrm>
        </p:spPr>
        <p:txBody>
          <a:bodyPr>
            <a:normAutofit fontScale="90000"/>
          </a:bodyPr>
          <a:lstStyle/>
          <a:p>
            <a:r>
              <a:rPr lang="en-US" dirty="0"/>
              <a:t>User-defined functions, Procedures, Triggers and Transactions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7" name="Picture 9" title="Software University Foundation">
            <a:hlinkClick r:id="rId9" tooltip="Software University Foundation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15884"/>
            <a:ext cx="2175525" cy="80688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065212" y="2895600"/>
            <a:ext cx="955452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INT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NVARCHAR(10)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i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Function logic here.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1370012" y="1828800"/>
            <a:ext cx="3290755" cy="629303"/>
          </a:xfrm>
          <a:prstGeom prst="wedgeRoundRectCallout">
            <a:avLst>
              <a:gd name="adj1" fmla="val 42510"/>
              <a:gd name="adj2" fmla="val 131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923212" y="1810481"/>
            <a:ext cx="3290755" cy="629303"/>
          </a:xfrm>
          <a:prstGeom prst="wedgeRoundRectCallout">
            <a:avLst>
              <a:gd name="adj1" fmla="val -39307"/>
              <a:gd name="adj2" fmla="val 1370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Parameters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027612" y="3942697"/>
            <a:ext cx="3290755" cy="629303"/>
          </a:xfrm>
          <a:prstGeom prst="wedgeRoundRectCallout">
            <a:avLst>
              <a:gd name="adj1" fmla="val -46511"/>
              <a:gd name="adj2" fmla="val -9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4799012" y="5334000"/>
            <a:ext cx="3290755" cy="629303"/>
          </a:xfrm>
          <a:prstGeom prst="wedgeRoundRectCallout">
            <a:avLst>
              <a:gd name="adj1" fmla="val -41365"/>
              <a:gd name="adj2" fmla="val -91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Body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1371600"/>
            <a:ext cx="9991724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DECLARE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VARCHAR(10)</a:t>
            </a:r>
          </a:p>
          <a:p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 30000)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'Low'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&gt;= 30000 AND @salary &lt;= 50000)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'Average'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'High'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6657" y="1066800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99212" y="2113897"/>
            <a:ext cx="3290755" cy="476903"/>
          </a:xfrm>
          <a:prstGeom prst="wedgeRoundRectCallout">
            <a:avLst>
              <a:gd name="adj1" fmla="val -81440"/>
              <a:gd name="adj2" fmla="val 48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5238097"/>
            <a:ext cx="3290755" cy="476903"/>
          </a:xfrm>
          <a:prstGeom prst="wedgeRoundRectCallout">
            <a:avLst>
              <a:gd name="adj1" fmla="val -71663"/>
              <a:gd name="adj2" fmla="val 241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42629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GB" dirty="0"/>
              <a:t>What is a Transaction?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 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r>
              <a:rPr lang="bg-BG" dirty="0"/>
              <a:t>.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  <a:r>
              <a:rPr lang="bg-BG" dirty="0"/>
              <a:t>.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  <a:r>
              <a:rPr lang="bg-BG" dirty="0"/>
              <a:t>.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bg-BG" dirty="0">
                <a:latin typeface="+mj-lt"/>
                <a:cs typeface="Consolas" panose="020B0609020204030204" pitchFamily="49" charset="0"/>
              </a:rPr>
              <a:t>.</a:t>
            </a:r>
          </a:p>
          <a:p>
            <a:r>
              <a:rPr lang="en-US" dirty="0"/>
              <a:t>All of the operations are executed as a whole</a:t>
            </a:r>
            <a:r>
              <a:rPr lang="bg-BG" dirty="0"/>
              <a:t>.</a:t>
            </a:r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actions fail to complete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For example, the application software or database server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crashes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Interference from another transaction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What will happen if several transfers run for the same account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Go Wrong?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997" y="2049657"/>
            <a:ext cx="3074424" cy="3964248"/>
          </a:xfrm>
          <a:prstGeom prst="rect">
            <a:avLst/>
          </a:prstGeom>
        </p:spPr>
      </p:pic>
      <p:pic>
        <p:nvPicPr>
          <p:cNvPr id="12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717">
            <a:off x="2960130" y="4264264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8123">
            <a:off x="4871298" y="1296106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762" y="3519211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Syntax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524000"/>
            <a:ext cx="112014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TRANSACTION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Accounts SET Balance = Balance - @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withdrawAmount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@@ROWCOUNT &lt;&gt; 1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bg-BG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Affected rows are different than one.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ROLLBACK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RAISERROR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037012" y="990600"/>
            <a:ext cx="3290755" cy="476903"/>
          </a:xfrm>
          <a:prstGeom prst="wedgeRoundRectCallout">
            <a:avLst>
              <a:gd name="adj1" fmla="val -56212"/>
              <a:gd name="adj2" fmla="val 11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308594" y="3547705"/>
            <a:ext cx="3290755" cy="476903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550023" y="6006672"/>
            <a:ext cx="3290755" cy="476903"/>
          </a:xfrm>
          <a:prstGeom prst="wedgeRoundRectCallout">
            <a:avLst>
              <a:gd name="adj1" fmla="val -66665"/>
              <a:gd name="adj2" fmla="val -60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23281" y="1467503"/>
            <a:ext cx="3290755" cy="476903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ACID</a:t>
            </a:r>
            <a:r>
              <a:rPr lang="en-US" dirty="0"/>
              <a:t>” transactions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MS SQL Server, Oracle, MySQL,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Transactions Properties</a:t>
            </a:r>
            <a:endParaRPr lang="bg-BG" sz="3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whole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DBMS to guarantee that 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none </a:t>
            </a:r>
            <a:r>
              <a:rPr lang="en-US" dirty="0"/>
              <a:t>of them</a:t>
            </a:r>
          </a:p>
          <a:p>
            <a:pPr>
              <a:spcBef>
                <a:spcPct val="30000"/>
              </a:spcBef>
            </a:pPr>
            <a:r>
              <a:rPr lang="en-US" dirty="0"/>
              <a:t>Atomicity example: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Transfer funds between bank accounts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Either withdraw +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/>
              <a:t> execute successfully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en-US" dirty="0"/>
              <a:t> of them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In case of failure the DB stays unchanged</a:t>
            </a:r>
            <a:endParaRPr lang="bg-BG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00200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8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The database is in a legal state when the transaction begins and when it ends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 will be written in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cannot break the rules of</a:t>
            </a:r>
            <a:br>
              <a:rPr lang="en-US" dirty="0"/>
            </a:br>
            <a:r>
              <a:rPr lang="en-US" dirty="0"/>
              <a:t>the database, e.g. integrity constraints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Primary keys, foreign keys, alternate keys</a:t>
            </a:r>
          </a:p>
          <a:p>
            <a:pPr>
              <a:lnSpc>
                <a:spcPct val="98000"/>
              </a:lnSpc>
            </a:pPr>
            <a:r>
              <a:rPr lang="en-US" dirty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end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duplicate</a:t>
            </a:r>
            <a:r>
              <a:rPr lang="en-US" dirty="0"/>
              <a:t>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3276600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7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transactions running at the same time do not 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Transactions don’t see other</a:t>
            </a:r>
            <a:br>
              <a:rPr lang="en-US" dirty="0"/>
            </a:br>
            <a:r>
              <a:rPr lang="en-US" dirty="0"/>
              <a:t>transaction’s uncommitted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</a:t>
            </a:r>
            <a:r>
              <a:rPr lang="en-US" dirty="0"/>
              <a:t>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If two or more people try to buy the last copy of a product,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/>
              <a:t> of them will succeed.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  <a:endParaRPr lang="bg-BG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130515" y="2725321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Durability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a transaction is committed it becomes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Cannot be lost or undone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Ensured by use of database transaction logs</a:t>
            </a:r>
          </a:p>
          <a:p>
            <a:pPr>
              <a:lnSpc>
                <a:spcPct val="100000"/>
              </a:lnSpc>
            </a:pPr>
            <a:r>
              <a:rPr lang="en-US" dirty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stays persistent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/>
              <a:t> data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</a:t>
            </a:r>
            <a:r>
              <a:rPr lang="en-US" dirty="0"/>
              <a:t>)</a:t>
            </a:r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3007" y="1752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0" name="Picture 2" descr="http://www.edv-expert.de/img/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312" y="1591304"/>
            <a:ext cx="3619500" cy="2675896"/>
          </a:xfrm>
          <a:prstGeom prst="roundRect">
            <a:avLst>
              <a:gd name="adj" fmla="val 39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3207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Stored Procedures?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Stored procedures </a:t>
            </a:r>
            <a:r>
              <a:rPr lang="en-US" altLang="en-US" dirty="0"/>
              <a:t>are named sequences of T-SQL statements</a:t>
            </a:r>
            <a:r>
              <a:rPr lang="bg-BG" altLang="en-US" dirty="0"/>
              <a:t>.</a:t>
            </a:r>
            <a:endParaRPr lang="en-US" alt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</a:t>
            </a:r>
            <a:r>
              <a:rPr lang="en-US" dirty="0"/>
              <a:t> repetitive program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parameters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Can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results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Benefits of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Share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Reduced network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traffic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0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CREATE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AS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</a:t>
            </a:r>
          </a:p>
          <a:p>
            <a:r>
              <a:rPr lang="en-US" altLang="en-US" dirty="0"/>
              <a:t>Example: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2130424" y="2819400"/>
            <a:ext cx="8154988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dbo.usp_SelectEmployeesBySeniority 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3291986"/>
            <a:ext cx="3290755" cy="449080"/>
          </a:xfrm>
          <a:prstGeom prst="wedgeRoundRectCallout">
            <a:avLst>
              <a:gd name="adj1" fmla="val -50869"/>
              <a:gd name="adj2" fmla="val 95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41734" y="4595243"/>
            <a:ext cx="3290755" cy="449080"/>
          </a:xfrm>
          <a:prstGeom prst="wedgeRoundRectCallout">
            <a:avLst>
              <a:gd name="adj1" fmla="val -50869"/>
              <a:gd name="adj2" fmla="val 95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416443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Executing Stored Procedures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a stored procedure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</a:t>
            </a:r>
            <a:r>
              <a:rPr lang="bg-BG" dirty="0">
                <a:latin typeface="+mj-lt"/>
                <a:cs typeface="Consolas" pitchFamily="49" charset="0"/>
              </a:rPr>
              <a:t>.</a:t>
            </a:r>
            <a:endParaRPr lang="en-US" dirty="0">
              <a:latin typeface="+mj-lt"/>
              <a:cs typeface="Consolas" pitchFamily="49" charset="0"/>
            </a:endParaRPr>
          </a:p>
          <a:p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Executing a stored procedure within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INSERT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alt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2124074" y="2333473"/>
            <a:ext cx="79375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2124074" y="4876800"/>
            <a:ext cx="79375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Customers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943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#SQL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Altering Stored Procedures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ALTER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statement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674812" y="2169616"/>
            <a:ext cx="89154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92824" y="2598920"/>
            <a:ext cx="3290755" cy="449080"/>
          </a:xfrm>
          <a:prstGeom prst="wedgeRoundRectCallout">
            <a:avLst>
              <a:gd name="adj1" fmla="val -50869"/>
              <a:gd name="adj2" fmla="val 95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116711" y="3665720"/>
            <a:ext cx="2779036" cy="449080"/>
          </a:xfrm>
          <a:prstGeom prst="wedgeRoundRectCallout">
            <a:avLst>
              <a:gd name="adj1" fmla="val -68586"/>
              <a:gd name="adj2" fmla="val 646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3901519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71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7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DROP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You could check if any objects depend on the stored procedure by executing the system stored procedure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sp_depends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1141413" y="2209800"/>
            <a:ext cx="9905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41413" y="5238690"/>
            <a:ext cx="9905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sp_depends 'usp_SelectEmployeesBySeniority'</a:t>
            </a:r>
          </a:p>
        </p:txBody>
      </p:sp>
    </p:spTree>
    <p:extLst>
      <p:ext uri="{BB962C8B-B14F-4D97-AF65-F5344CB8AC3E}">
        <p14:creationId xmlns:p14="http://schemas.microsoft.com/office/powerpoint/2010/main" val="3778478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 uiExpand="1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Using Parameters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684" y="1560374"/>
            <a:ext cx="4777528" cy="2991642"/>
          </a:xfrm>
          <a:prstGeom prst="roundRect">
            <a:avLst>
              <a:gd name="adj" fmla="val 40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775011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altLang="en-US" dirty="0"/>
              <a:t>To define a parameterized procedure use the syntax: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pPr lvl="1">
              <a:spcBef>
                <a:spcPct val="35000"/>
              </a:spcBef>
            </a:pPr>
            <a:endParaRPr lang="en-US" dirty="0"/>
          </a:p>
          <a:p>
            <a:pPr>
              <a:spcBef>
                <a:spcPct val="35000"/>
              </a:spcBef>
            </a:pPr>
            <a:r>
              <a:rPr lang="en-US" dirty="0"/>
              <a:t>Choose carefully the parameter types, and provide appropriate default values</a:t>
            </a:r>
            <a:endParaRPr lang="en-US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Parameterized Procedures</a:t>
            </a:r>
            <a:endParaRPr lang="bg-BG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2208212" y="2108537"/>
            <a:ext cx="7772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usp_ProcedureName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[(@parameter1Name parameterType,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@parameter2Name parameterType,…)] AS</a:t>
            </a: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2208212" y="5004137"/>
            <a:ext cx="7772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@minYearsAtWork int = 5) 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5687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uiExpand="1" build="p"/>
      <p:bldP spid="481284" grpId="0" animBg="1"/>
      <p:bldP spid="4812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Stored Procedures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8512" y="1669147"/>
            <a:ext cx="10591800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usp_SelectEmployeesBySeniority(@minYearsAtWork int = 5)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@minYearsAtWork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 10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89412" y="990600"/>
            <a:ext cx="3290755" cy="449080"/>
          </a:xfrm>
          <a:prstGeom prst="wedgeRoundRectCallout">
            <a:avLst>
              <a:gd name="adj1" fmla="val -47128"/>
              <a:gd name="adj2" fmla="val 111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256484" y="4343400"/>
            <a:ext cx="3290755" cy="4490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04257" y="5758998"/>
            <a:ext cx="3290755" cy="4490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266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values by parameter name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87381" lvl="3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Passing values by position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Passing Parameter </a:t>
            </a:r>
            <a:r>
              <a:rPr lang="en-US" altLang="en-US" dirty="0"/>
              <a:t>Values</a:t>
            </a:r>
            <a:endParaRPr lang="bg-BG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2062162" y="1860590"/>
            <a:ext cx="80645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@customerID = 'ALFKI',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@companyName = 'Alfreds Futterkiste',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@address = 'Obere Str. 57',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@city = 'Berlin',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@phone = '030-0074321' </a:t>
            </a:r>
          </a:p>
        </p:txBody>
      </p:sp>
      <p:sp>
        <p:nvSpPr>
          <p:cNvPr id="482309" name="Rectangle 5"/>
          <p:cNvSpPr>
            <a:spLocks noChangeArrowheads="1"/>
          </p:cNvSpPr>
          <p:nvPr/>
        </p:nvSpPr>
        <p:spPr bwMode="auto">
          <a:xfrm>
            <a:off x="2062162" y="5105400"/>
            <a:ext cx="80645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'ALFKI2', 'Alfreds Futterkiste', 'Obere Str. 57', 'Berlin', 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'030-0074321'</a:t>
            </a:r>
          </a:p>
        </p:txBody>
      </p:sp>
    </p:spTree>
    <p:extLst>
      <p:ext uri="{BB962C8B-B14F-4D97-AF65-F5344CB8AC3E}">
        <p14:creationId xmlns:p14="http://schemas.microsoft.com/office/powerpoint/2010/main" val="2985850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48230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Values Using OUTPUT Parameters</a:t>
            </a:r>
            <a:endParaRPr lang="bg-BG" dirty="0"/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1903412" y="1752600"/>
            <a:ext cx="8458200" cy="44028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dbo.usp_AddNumbers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@firstNumber smallint,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@secondNumber smallint,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int OUTPUT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@firstNumber + @secondNumber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@answer smallint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 usp_AddNumbers 5, 6,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'The result is: ',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The result is: 11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70812" y="2199166"/>
            <a:ext cx="3290755" cy="44908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10145" y="4100573"/>
            <a:ext cx="3290755" cy="449080"/>
          </a:xfrm>
          <a:prstGeom prst="wedgeRoundRectCallout">
            <a:avLst>
              <a:gd name="adj1" fmla="val -39112"/>
              <a:gd name="adj2" fmla="val 80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80212" y="5930932"/>
            <a:ext cx="3290755" cy="449080"/>
          </a:xfrm>
          <a:prstGeom prst="wedgeRoundRectCallout">
            <a:avLst>
              <a:gd name="adj1" fmla="val -44990"/>
              <a:gd name="adj2" fmla="val -1429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results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0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3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3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3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3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3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Create a procedure that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assigns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altLang="en-US" dirty="0"/>
              <a:t> to employee.</a:t>
            </a:r>
          </a:p>
          <a:p>
            <a:pPr lvl="1"/>
            <a:r>
              <a:rPr lang="en-US" altLang="en-US" dirty="0"/>
              <a:t>If the employee has more than </a:t>
            </a:r>
            <a:r>
              <a:rPr lang="en-US" altLang="en-US" b="1" dirty="0"/>
              <a:t>3</a:t>
            </a:r>
            <a:r>
              <a:rPr lang="en-US" altLang="en-US" dirty="0"/>
              <a:t> project throw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rollback</a:t>
            </a:r>
            <a:r>
              <a:rPr lang="en-US" altLang="en-US" dirty="0"/>
              <a:t> the changes.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562367"/>
              </p:ext>
            </p:extLst>
          </p:nvPr>
        </p:nvGraphicFramePr>
        <p:xfrm>
          <a:off x="1562100" y="3104829"/>
          <a:ext cx="8875712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7856">
                  <a:extLst>
                    <a:ext uri="{9D8B030D-6E8A-4147-A177-3AD203B41FA5}">
                      <a16:colId xmlns:a16="http://schemas.microsoft.com/office/drawing/2014/main" val="1904328671"/>
                    </a:ext>
                  </a:extLst>
                </a:gridCol>
                <a:gridCol w="4437856">
                  <a:extLst>
                    <a:ext uri="{9D8B030D-6E8A-4147-A177-3AD203B41FA5}">
                      <a16:colId xmlns:a16="http://schemas.microsoft.com/office/drawing/2014/main" val="4248995314"/>
                    </a:ext>
                  </a:extLst>
                </a:gridCol>
              </a:tblGrid>
              <a:tr h="396206"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EmployeeID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0357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Employees with Three Projects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1712416"/>
            <a:ext cx="10058401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 INT, @ProjectID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(SELECT COUNT(*)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        FROM [dbo].[EmployeesProjects]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       WHERE ep.EmployeeId = @EmployeeID)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Transaction here.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Solution: Employees with Three Projects (1)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44233" y="1127783"/>
            <a:ext cx="3290755" cy="449080"/>
          </a:xfrm>
          <a:prstGeom prst="wedgeRoundRectCallout">
            <a:avLst>
              <a:gd name="adj1" fmla="val -40182"/>
              <a:gd name="adj2" fmla="val 92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88225" y="2082110"/>
            <a:ext cx="2286000" cy="525280"/>
          </a:xfrm>
          <a:prstGeom prst="wedgeRoundRectCallout">
            <a:avLst>
              <a:gd name="adj1" fmla="val -85673"/>
              <a:gd name="adj2" fmla="val -243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747257" y="3023627"/>
            <a:ext cx="3290755" cy="839236"/>
          </a:xfrm>
          <a:prstGeom prst="wedgeRoundRectCallout">
            <a:avLst>
              <a:gd name="adj1" fmla="val -82396"/>
              <a:gd name="adj2" fmla="val 37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 Declaration and Initialization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https://judge.softuni.bg/Contests/Practice/Index/302#10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altLang="en-US" dirty="0"/>
              <a:t>Solution</a:t>
            </a:r>
            <a:r>
              <a:rPr lang="en-US" altLang="en-US"/>
              <a:t>: Employees </a:t>
            </a:r>
            <a:r>
              <a:rPr lang="en-US" altLang="en-US" dirty="0"/>
              <a:t>with Three Projects (2)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836612" y="1439073"/>
            <a:ext cx="10591801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[dbo].[EmployeesProjects]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(EmployeeID, ProjectID) 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@ProjectID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@employeeProjectsCount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@maxEmployeeProjectsCount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projects!', 16,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ROLLBACK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18413" y="2005109"/>
            <a:ext cx="3290755" cy="533400"/>
          </a:xfrm>
          <a:prstGeom prst="wedgeRoundRectCallout">
            <a:avLst>
              <a:gd name="adj1" fmla="val -65079"/>
              <a:gd name="adj2" fmla="val 361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Insert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408436" y="4563273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28013" y="4808720"/>
            <a:ext cx="2967878" cy="483459"/>
          </a:xfrm>
          <a:prstGeom prst="wedgeRoundRectCallout">
            <a:avLst>
              <a:gd name="adj1" fmla="val -48134"/>
              <a:gd name="adj2" fmla="val -117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Throw Exception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56057" y="5570720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6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User-Defined Functions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2530" name="Picture 2" descr="http://i.zdnet.com/blogs/frustrated_computer_us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812" y="1636117"/>
            <a:ext cx="3124200" cy="2077594"/>
          </a:xfrm>
          <a:prstGeom prst="roundRect">
            <a:avLst>
              <a:gd name="adj" fmla="val 55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532" name="Picture 4" descr="http://www.icondrawer.com/img/icons_512/User_Delete_Ic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212" y="2849334"/>
            <a:ext cx="3105150" cy="1728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25606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Резултат с изображение за bank clipart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83" y="3581400"/>
            <a:ext cx="1800057" cy="17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Create a stored procedure </a:t>
            </a:r>
            <a:r>
              <a:rPr lang="en-GB" b="1" noProof="1"/>
              <a:t>usp_WithdrawMoney </a:t>
            </a:r>
            <a:br>
              <a:rPr lang="en-GB" b="1" noProof="1"/>
            </a:br>
            <a:r>
              <a:rPr lang="en-GB" noProof="1"/>
              <a:t>(AccountId, moneyAmount) </a:t>
            </a:r>
            <a:r>
              <a:rPr lang="en-GB" dirty="0"/>
              <a:t>that operate in transactions.</a:t>
            </a:r>
          </a:p>
          <a:p>
            <a:pPr lvl="1"/>
            <a:r>
              <a:rPr lang="en-US" dirty="0"/>
              <a:t>Validate </a:t>
            </a:r>
            <a:r>
              <a:rPr lang="en-US" b="1" dirty="0"/>
              <a:t>only</a:t>
            </a:r>
            <a:r>
              <a:rPr lang="en-US" dirty="0"/>
              <a:t> if the account is existing and if not throw an exception.</a:t>
            </a:r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Withdraw Money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https://judge.softuni.bg/Contests/Practice/Index/302#14</a:t>
            </a:r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75" y="3970307"/>
            <a:ext cx="5257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2496799"/>
            <a:ext cx="953976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latin typeface="Consolas" panose="020B0609020204030204" pitchFamily="49" charset="0"/>
              </a:rPr>
              <a:t>CREATE PROCEDURE usp_WithdrawMoney </a:t>
            </a:r>
            <a:br>
              <a:rPr lang="en-US" sz="2600" b="1" noProof="1">
                <a:latin typeface="Consolas" panose="020B0609020204030204" pitchFamily="49" charset="0"/>
              </a:rPr>
            </a:br>
            <a:r>
              <a:rPr lang="en-US" sz="2600" b="1" noProof="1">
                <a:latin typeface="Consolas" panose="020B0609020204030204" pitchFamily="49" charset="0"/>
              </a:rPr>
              <a:t>  @account INT,   </a:t>
            </a:r>
            <a:br>
              <a:rPr lang="en-US" sz="2600" b="1" noProof="1">
                <a:latin typeface="Consolas" panose="020B0609020204030204" pitchFamily="49" charset="0"/>
              </a:rPr>
            </a:br>
            <a:r>
              <a:rPr lang="en-US" sz="2600" b="1" noProof="1">
                <a:latin typeface="Consolas" panose="020B0609020204030204" pitchFamily="49" charset="0"/>
              </a:rPr>
              <a:t>  @moneyAmount MONEY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AS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BEGIN</a:t>
            </a:r>
          </a:p>
          <a:p>
            <a:r>
              <a:rPr lang="en-US" sz="26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-- Transaction logic goes here.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34834" y="1600200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20857" y="3134148"/>
            <a:ext cx="2286000" cy="525280"/>
          </a:xfrm>
          <a:prstGeom prst="wedgeRoundRectCallout">
            <a:avLst>
              <a:gd name="adj1" fmla="val -86413"/>
              <a:gd name="adj2" fmla="val -14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88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(2)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914400"/>
            <a:ext cx="9539762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BEGIN TRANSACTION</a:t>
            </a:r>
          </a:p>
          <a:p>
            <a:endParaRPr lang="en-US" sz="2600" b="1" dirty="0"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UPDATE Accounts SET Balance = </a:t>
            </a:r>
            <a:br>
              <a:rPr lang="en-US" sz="2600" b="1" dirty="0">
                <a:latin typeface="Consolas" panose="020B0609020204030204" pitchFamily="49" charset="0"/>
              </a:rPr>
            </a:br>
            <a:r>
              <a:rPr lang="en-US" sz="2600" b="1" dirty="0">
                <a:latin typeface="Consolas" panose="020B0609020204030204" pitchFamily="49" charset="0"/>
              </a:rPr>
              <a:t>  Balance - @</a:t>
            </a:r>
            <a:r>
              <a:rPr lang="en-US" sz="2600" b="1" noProof="1">
                <a:latin typeface="Consolas" panose="020B0609020204030204" pitchFamily="49" charset="0"/>
              </a:rPr>
              <a:t>moneyAmount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IF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@@ROWCOUNT</a:t>
            </a:r>
            <a:r>
              <a:rPr lang="en-US" sz="2600" b="1" dirty="0">
                <a:latin typeface="Consolas" panose="020B0609020204030204" pitchFamily="49" charset="0"/>
              </a:rPr>
              <a:t> &lt;&gt; 1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BEGIN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 ROLLBACK;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RAISERROR</a:t>
            </a:r>
            <a:r>
              <a:rPr lang="en-US" sz="2600" b="1" dirty="0"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 RETURN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END</a:t>
            </a:r>
          </a:p>
          <a:p>
            <a:endParaRPr lang="en-US" sz="2600" b="1" dirty="0"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COMMIT</a:t>
            </a:r>
            <a:endParaRPr lang="en-US" sz="2600" b="1" noProof="1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742356" y="1151121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Balance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192365" y="3152351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Rollback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2235" y="5413968"/>
            <a:ext cx="3290755" cy="577925"/>
          </a:xfrm>
          <a:prstGeom prst="wedgeRoundRectCallout">
            <a:avLst>
              <a:gd name="adj1" fmla="val -66940"/>
              <a:gd name="adj2" fmla="val 472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16088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0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8674" name="Picture 2" descr="http://www.pyramydair.com/blog/images/men-triggers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573" y="1523463"/>
            <a:ext cx="4015722" cy="2933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7" name="Picture 5" descr="E:\Movies\Job Projects\Current Job\2.6. Intro to Transact-SQL\largeCalloutCoachTrigg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2" y="1524000"/>
            <a:ext cx="2930522" cy="293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80659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very much like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/>
              <a:t> to a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fired when a certain SQL statement is executed against the contents of the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when a new row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inserted</a:t>
            </a:r>
            <a:r>
              <a:rPr lang="en-US" dirty="0"/>
              <a:t> in given table</a:t>
            </a:r>
            <a:r>
              <a:rPr lang="bg-BG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14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Trigger is executed right after event action is fired.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3352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19499" y="3352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5812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5612" y="4288800"/>
            <a:ext cx="490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28612" y="4288800"/>
            <a:ext cx="490887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3012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3B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"Instead of" Trigger to completely replace a event action from happening.</a:t>
            </a:r>
          </a:p>
          <a:p>
            <a:pPr lvl="1"/>
            <a:r>
              <a:rPr lang="en-US" dirty="0"/>
              <a:t>You can apply totally different logic.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16"/>
          <p:cNvSpPr txBox="1"/>
          <p:nvPr/>
        </p:nvSpPr>
        <p:spPr>
          <a:xfrm>
            <a:off x="5546012" y="4789190"/>
            <a:ext cx="13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153779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C6C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"Instead of" Trigger to completely replace a event action from happening.</a:t>
            </a:r>
          </a:p>
          <a:p>
            <a:pPr lvl="1"/>
            <a:r>
              <a:rPr lang="en-US" dirty="0"/>
              <a:t>You can apply totally </a:t>
            </a:r>
            <a:r>
              <a:rPr lang="en-US" b="1" dirty="0"/>
              <a:t>different</a:t>
            </a:r>
            <a:r>
              <a:rPr lang="en-US" dirty="0"/>
              <a:t> logic.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16"/>
          <p:cNvSpPr txBox="1"/>
          <p:nvPr/>
        </p:nvSpPr>
        <p:spPr>
          <a:xfrm>
            <a:off x="5546012" y="4789190"/>
            <a:ext cx="1386600" cy="523220"/>
          </a:xfrm>
          <a:prstGeom prst="rect">
            <a:avLst/>
          </a:prstGeom>
          <a:solidFill>
            <a:srgbClr val="C6C0A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7" name="Rectangle 13"/>
          <p:cNvSpPr/>
          <p:nvPr/>
        </p:nvSpPr>
        <p:spPr>
          <a:xfrm>
            <a:off x="7788812" y="4133907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sp>
        <p:nvSpPr>
          <p:cNvPr id="30" name="Rectangle: Rounded Corners 24"/>
          <p:cNvSpPr/>
          <p:nvPr/>
        </p:nvSpPr>
        <p:spPr>
          <a:xfrm>
            <a:off x="2521480" y="3776131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1" name="Straight Connector 19"/>
          <p:cNvCxnSpPr>
            <a:cxnSpLocks/>
            <a:stCxn id="28" idx="3"/>
            <a:endCxn id="27" idx="1"/>
          </p:cNvCxnSpPr>
          <p:nvPr/>
        </p:nvCxnSpPr>
        <p:spPr>
          <a:xfrm>
            <a:off x="7313612" y="5069907"/>
            <a:ext cx="475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471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701429" y="2743200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3275012" y="5168857"/>
            <a:ext cx="5355416" cy="517456"/>
            <a:chOff x="568292" y="5426144"/>
            <a:chExt cx="5355416" cy="517456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</p:grpSp>
      <p:grpSp>
        <p:nvGrpSpPr>
          <p:cNvPr id="17" name="Group 36"/>
          <p:cNvGrpSpPr/>
          <p:nvPr/>
        </p:nvGrpSpPr>
        <p:grpSpPr>
          <a:xfrm>
            <a:off x="4051721" y="3551223"/>
            <a:ext cx="3801998" cy="1617634"/>
            <a:chOff x="4051721" y="3551223"/>
            <a:chExt cx="3801998" cy="1617634"/>
          </a:xfrm>
        </p:grpSpPr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551223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20" y="3551223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52720" y="3551223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67110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293812" y="1876485"/>
            <a:ext cx="972017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tr_TownsUpdate ON Towns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UPDATE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(EXISTS(SELECT * FROM inserted WHERE Name IS NULL) 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EXISTS(SELECT * FROM inserted WHERE LEN(Name) = 0))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RAISERROR('Town name cannot be empty.', 16,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ROLLBACK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Towns SET Name='' WHERE TownId=1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561012" y="4800600"/>
            <a:ext cx="3290755" cy="789896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cause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 error</a:t>
            </a:r>
            <a:endParaRPr lang="bg-BG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717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911799"/>
            <a:ext cx="4344280" cy="5946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7711" y="4909729"/>
            <a:ext cx="948417" cy="161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39" y="3066358"/>
            <a:ext cx="1191384" cy="1637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68" y="1151121"/>
            <a:ext cx="1480161" cy="1859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4" y="173033"/>
            <a:ext cx="2023861" cy="2569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5" y="2875707"/>
            <a:ext cx="1647782" cy="164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4622623"/>
            <a:ext cx="3238500" cy="2024063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7370111">
            <a:off x="3601040" y="1521304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4896128">
            <a:off x="8380618" y="1815918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7370111">
            <a:off x="3159976" y="3432896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247702">
            <a:off x="8565002" y="3541769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636567">
            <a:off x="4131915" y="5467370"/>
            <a:ext cx="293068" cy="942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463750">
            <a:off x="8611913" y="4984867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Triggers</a:t>
            </a:r>
            <a:endParaRPr lang="bg-BG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INSTEAD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OF</a:t>
            </a:r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1674812" y="1999595"/>
            <a:ext cx="88392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varchar(10) NOT NULL PRIMARY KEY,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[Password] varchar(20) NOT NULL,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NOT NULL DEFAULT 'Y')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tr_AccountsDelete ON Accounts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INSTEAD OF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UPDATE a SET Active = 'N'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Accounts AS a JOIN DELETED 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 d.Username = a.Username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a.Active = 'Y'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72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43352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User defined functions and stored procedures save code repetition.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Create triggers that apply a given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GB" sz="3600" dirty="0"/>
              <a:t>Use </a:t>
            </a:r>
            <a:r>
              <a:rPr lang="en-US" sz="3600" dirty="0"/>
              <a:t>transactions if we want to be </a:t>
            </a:r>
            <a:br>
              <a:rPr lang="en-US" sz="3600" dirty="0"/>
            </a:br>
            <a:r>
              <a:rPr lang="en-US" sz="3600" dirty="0"/>
              <a:t>sure that if all the behavior goes as </a:t>
            </a:r>
            <a:br>
              <a:rPr lang="en-US" sz="3600" dirty="0"/>
            </a:br>
            <a:r>
              <a:rPr lang="en-US" sz="3600" dirty="0"/>
              <a:t>planned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14" y="3638171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32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33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34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35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36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37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38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39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0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7212" y="1276030"/>
            <a:ext cx="1775430" cy="789516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9718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Types of User-Defined Functions</a:t>
            </a:r>
            <a:endParaRPr lang="bg-BG" sz="380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the built-in functions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Table-valued functions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a view with parameters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Return a table as a result of single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Aggregate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Perform calculation over set of inputs values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Defined through external .NET functions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4660" y="1042913"/>
            <a:ext cx="11590952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808412" y="1709075"/>
            <a:ext cx="3290755" cy="476903"/>
          </a:xfrm>
          <a:prstGeom prst="wedgeRoundRectCallout">
            <a:avLst>
              <a:gd name="adj1" fmla="val -32929"/>
              <a:gd name="adj2" fmla="val -910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61312" y="1730411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508257" y="2438400"/>
            <a:ext cx="3290755" cy="476903"/>
          </a:xfrm>
          <a:prstGeom prst="wedgeRoundRectCallout">
            <a:avLst>
              <a:gd name="adj1" fmla="val -36136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Value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842257" y="27116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1012" y="3641335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89612" y="5715000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042913"/>
            <a:ext cx="1117637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[ProjectID],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[StartDate],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[EndDate],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dbo.udf_ProjectDurationWeeks([StartDate],[EndDate])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606056"/>
              </p:ext>
            </p:extLst>
          </p:nvPr>
        </p:nvGraphicFramePr>
        <p:xfrm>
          <a:off x="7604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StartDate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EndDate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ProjectWeeks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2016-09-01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2016-10-07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2016-10-01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2016-10-07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2015-10-07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17164" y="1628157"/>
            <a:ext cx="3290755" cy="476903"/>
          </a:xfrm>
          <a:prstGeom prst="wedgeRoundRectCallout">
            <a:avLst>
              <a:gd name="adj1" fmla="val -38792"/>
              <a:gd name="adj2" fmla="val 89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Call function</a:t>
            </a: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Write a function </a:t>
            </a:r>
            <a:r>
              <a:rPr lang="en-GB" sz="3200" b="1" noProof="1"/>
              <a:t>ufn_GetSalaryLevel</a:t>
            </a:r>
            <a:r>
              <a:rPr lang="en-GB" sz="3200" dirty="0"/>
              <a:t>(@salary MONEY) that receives </a:t>
            </a:r>
            <a:r>
              <a:rPr lang="en-GB" sz="3200" b="1" dirty="0"/>
              <a:t>salary</a:t>
            </a:r>
            <a:r>
              <a:rPr lang="en-GB" sz="3200" dirty="0"/>
              <a:t> of an employee and returns the </a:t>
            </a:r>
            <a:r>
              <a:rPr lang="en-GB" sz="3200" b="1" dirty="0"/>
              <a:t>level of the salary</a:t>
            </a:r>
            <a:r>
              <a:rPr lang="en-GB" sz="3200" dirty="0"/>
              <a:t>.</a:t>
            </a:r>
            <a:endParaRPr lang="en-US" sz="32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&lt; 30000</a:t>
            </a:r>
            <a:r>
              <a:rPr lang="en-GB" sz="2800" dirty="0"/>
              <a:t> return </a:t>
            </a:r>
            <a:r>
              <a:rPr lang="en-GB" sz="2800" b="1" dirty="0"/>
              <a:t>"Low"</a:t>
            </a:r>
            <a:endParaRPr lang="en-US" sz="28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between 30000 and 50000 (inclusive)</a:t>
            </a:r>
            <a:r>
              <a:rPr lang="en-GB" sz="2800" dirty="0"/>
              <a:t> return</a:t>
            </a:r>
            <a:r>
              <a:rPr lang="en-GB" sz="2800" b="1" dirty="0"/>
              <a:t> "Average"</a:t>
            </a:r>
            <a:endParaRPr lang="en-US" sz="28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&gt; 50000</a:t>
            </a:r>
            <a:r>
              <a:rPr lang="en-GB" sz="2800" dirty="0"/>
              <a:t> return</a:t>
            </a:r>
            <a:r>
              <a:rPr lang="en-GB" sz="2800" b="1" dirty="0"/>
              <a:t> "High"</a:t>
            </a:r>
            <a:endParaRPr lang="en-US" sz="2800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Salary Level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pic>
        <p:nvPicPr>
          <p:cNvPr id="9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70" y="4358072"/>
            <a:ext cx="1744842" cy="174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12" y="4358072"/>
            <a:ext cx="6096000" cy="15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3422</TotalTime>
  <Words>2807</Words>
  <Application>Microsoft Office PowerPoint</Application>
  <PresentationFormat>Custom</PresentationFormat>
  <Paragraphs>624</Paragraphs>
  <Slides>54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Consolas</vt:lpstr>
      <vt:lpstr>Wingdings</vt:lpstr>
      <vt:lpstr>Wingdings 2</vt:lpstr>
      <vt:lpstr>SoftUni 16x9</vt:lpstr>
      <vt:lpstr>User-defined functions, Procedures, Triggers and Transactions</vt:lpstr>
      <vt:lpstr>Table of Contents </vt:lpstr>
      <vt:lpstr>Questions</vt:lpstr>
      <vt:lpstr>User-Defined Functions</vt:lpstr>
      <vt:lpstr>Functions Basics</vt:lpstr>
      <vt:lpstr>Types of User-Defined Functions</vt:lpstr>
      <vt:lpstr>Create Functions </vt:lpstr>
      <vt:lpstr>Execute Functions </vt:lpstr>
      <vt:lpstr>Problem: Salary Level Function</vt:lpstr>
      <vt:lpstr>Solution: Salary Level Function (1)</vt:lpstr>
      <vt:lpstr>Solution: Salary Level Function (2)</vt:lpstr>
      <vt:lpstr>What is a Transaction?</vt:lpstr>
      <vt:lpstr>Transactions</vt:lpstr>
      <vt:lpstr>Transactions: Lifecycle (Rollback)</vt:lpstr>
      <vt:lpstr>Transactions: Lifecycle (Commit)</vt:lpstr>
      <vt:lpstr>Transactions Behavior</vt:lpstr>
      <vt:lpstr>What Can Go Wrong?</vt:lpstr>
      <vt:lpstr>Checkpoints in games</vt:lpstr>
      <vt:lpstr>What are Transactions?</vt:lpstr>
      <vt:lpstr>Transactions Syntax</vt:lpstr>
      <vt:lpstr>Transactions Properties</vt:lpstr>
      <vt:lpstr>Atomicity</vt:lpstr>
      <vt:lpstr>Consistency</vt:lpstr>
      <vt:lpstr>Isolation</vt:lpstr>
      <vt:lpstr>Durability</vt:lpstr>
      <vt:lpstr>Stored Procedures</vt:lpstr>
      <vt:lpstr>What are Stored Procedures?</vt:lpstr>
      <vt:lpstr>Creating Stored Procedures</vt:lpstr>
      <vt:lpstr>Executing Stored Procedures</vt:lpstr>
      <vt:lpstr>Altering Stored Procedures</vt:lpstr>
      <vt:lpstr>Dropping Stored Procedures</vt:lpstr>
      <vt:lpstr>Stored Procedures</vt:lpstr>
      <vt:lpstr>Defining Parameterized Procedures</vt:lpstr>
      <vt:lpstr>Parameterized Stored Procedures – Example</vt:lpstr>
      <vt:lpstr>Passing Parameter Values</vt:lpstr>
      <vt:lpstr>Returning Values Using OUTPUT Parameters</vt:lpstr>
      <vt:lpstr>Problem: Employees with Three Projects</vt:lpstr>
      <vt:lpstr>Solution: Employees with Three Projects (1)</vt:lpstr>
      <vt:lpstr>Solution: Employees with Three Projects (2)</vt:lpstr>
      <vt:lpstr>Problem: Withdraw Money</vt:lpstr>
      <vt:lpstr>Solution: Withdraw Money (1)</vt:lpstr>
      <vt:lpstr>Solution: Withdraw Money (2)</vt:lpstr>
      <vt:lpstr>Triggers</vt:lpstr>
      <vt:lpstr>What Are Triggers?</vt:lpstr>
      <vt:lpstr>After Trigger</vt:lpstr>
      <vt:lpstr>Instead of Trigger</vt:lpstr>
      <vt:lpstr>Instead of Trigger</vt:lpstr>
      <vt:lpstr>Events</vt:lpstr>
      <vt:lpstr>After Triggers</vt:lpstr>
      <vt:lpstr>Instead Of Triggers</vt:lpstr>
      <vt:lpstr>Summary</vt:lpstr>
      <vt:lpstr>Functions, Triggers and Transactions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Functions, Triggers and Transactions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Viktor Kostadinov</cp:lastModifiedBy>
  <cp:revision>209</cp:revision>
  <dcterms:created xsi:type="dcterms:W3CDTF">2014-01-02T17:00:34Z</dcterms:created>
  <dcterms:modified xsi:type="dcterms:W3CDTF">2017-02-08T09:10:02Z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